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c059e1a7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c059e1a7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d69b30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d69b30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d69b30d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d69b30d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c059e1a7f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c059e1a7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c059e1a7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c059e1a7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c059e1a7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c059e1a7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Who are we?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c059e1a7f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c059e1a7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حاسس ان زبي موز باللبن</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c059e1a7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c059e1a7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c059e1a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c059e1a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c059e1a7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c059e1a7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d69b30d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d69b30d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d69b30d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d69b30d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d69b30d1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d69b30d1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حاسس ان زبي 	مانجا</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jpg"/><Relationship Id="rId5" Type="http://schemas.openxmlformats.org/officeDocument/2006/relationships/image" Target="../media/image1.jpg"/><Relationship Id="rId6" Type="http://schemas.openxmlformats.org/officeDocument/2006/relationships/image" Target="../media/image9.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Creativity out of bounds</a:t>
            </a:r>
            <a:endParaRPr sz="2300"/>
          </a:p>
        </p:txBody>
      </p:sp>
      <p:pic>
        <p:nvPicPr>
          <p:cNvPr id="129" name="Google Shape;129;p13"/>
          <p:cNvPicPr preferRelativeResize="0"/>
          <p:nvPr/>
        </p:nvPicPr>
        <p:blipFill rotWithShape="1">
          <a:blip r:embed="rId3">
            <a:alphaModFix/>
          </a:blip>
          <a:srcRect b="41555" l="32043" r="37746" t="36066"/>
          <a:stretch/>
        </p:blipFill>
        <p:spPr>
          <a:xfrm>
            <a:off x="2497589" y="1803451"/>
            <a:ext cx="4148825" cy="153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2"/>
          <p:cNvPicPr preferRelativeResize="0"/>
          <p:nvPr/>
        </p:nvPicPr>
        <p:blipFill>
          <a:blip r:embed="rId3">
            <a:alphaModFix/>
          </a:blip>
          <a:stretch>
            <a:fillRect/>
          </a:stretch>
        </p:blipFill>
        <p:spPr>
          <a:xfrm>
            <a:off x="522725" y="213600"/>
            <a:ext cx="8098550" cy="4716301"/>
          </a:xfrm>
          <a:prstGeom prst="rect">
            <a:avLst/>
          </a:prstGeom>
          <a:noFill/>
          <a:ln>
            <a:noFill/>
          </a:ln>
        </p:spPr>
      </p:pic>
      <p:sp>
        <p:nvSpPr>
          <p:cNvPr id="188" name="Google Shape;188;p22"/>
          <p:cNvSpPr txBox="1"/>
          <p:nvPr>
            <p:ph type="title"/>
          </p:nvPr>
        </p:nvSpPr>
        <p:spPr>
          <a:xfrm>
            <a:off x="442425" y="3780875"/>
            <a:ext cx="39105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 </a:t>
            </a:r>
            <a:r>
              <a:rPr lang="en"/>
              <a:t>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4" name="Google Shape;194;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3"/>
          <p:cNvPicPr preferRelativeResize="0"/>
          <p:nvPr/>
        </p:nvPicPr>
        <p:blipFill>
          <a:blip r:embed="rId3">
            <a:alphaModFix/>
          </a:blip>
          <a:stretch>
            <a:fillRect/>
          </a:stretch>
        </p:blipFill>
        <p:spPr>
          <a:xfrm>
            <a:off x="209788" y="171600"/>
            <a:ext cx="8724426" cy="480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51536" l="0" r="49127" t="0"/>
          <a:stretch/>
        </p:blipFill>
        <p:spPr>
          <a:xfrm>
            <a:off x="0" y="0"/>
            <a:ext cx="5338827" cy="2492700"/>
          </a:xfrm>
          <a:prstGeom prst="rect">
            <a:avLst/>
          </a:prstGeom>
          <a:noFill/>
          <a:ln>
            <a:noFill/>
          </a:ln>
        </p:spPr>
      </p:pic>
      <p:pic>
        <p:nvPicPr>
          <p:cNvPr id="201" name="Google Shape;201;p24"/>
          <p:cNvPicPr preferRelativeResize="0"/>
          <p:nvPr/>
        </p:nvPicPr>
        <p:blipFill rotWithShape="1">
          <a:blip r:embed="rId4">
            <a:alphaModFix/>
          </a:blip>
          <a:srcRect b="49637" l="0" r="48413" t="0"/>
          <a:stretch/>
        </p:blipFill>
        <p:spPr>
          <a:xfrm>
            <a:off x="3859950" y="2571750"/>
            <a:ext cx="5284050" cy="2571750"/>
          </a:xfrm>
          <a:prstGeom prst="rect">
            <a:avLst/>
          </a:prstGeom>
          <a:noFill/>
          <a:ln>
            <a:noFill/>
          </a:ln>
        </p:spPr>
      </p:pic>
      <p:sp>
        <p:nvSpPr>
          <p:cNvPr id="202" name="Google Shape;202;p24"/>
          <p:cNvSpPr txBox="1"/>
          <p:nvPr/>
        </p:nvSpPr>
        <p:spPr>
          <a:xfrm>
            <a:off x="5757375" y="641775"/>
            <a:ext cx="312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2"/>
                </a:solidFill>
                <a:latin typeface="Nunito"/>
                <a:ea typeface="Nunito"/>
                <a:cs typeface="Nunito"/>
                <a:sym typeface="Nunito"/>
              </a:rPr>
              <a:t>Employee Table</a:t>
            </a:r>
            <a:endParaRPr sz="3500">
              <a:solidFill>
                <a:schemeClr val="dk2"/>
              </a:solidFill>
              <a:latin typeface="Nunito"/>
              <a:ea typeface="Nunito"/>
              <a:cs typeface="Nunito"/>
              <a:sym typeface="Nunito"/>
            </a:endParaRPr>
          </a:p>
        </p:txBody>
      </p:sp>
      <p:sp>
        <p:nvSpPr>
          <p:cNvPr id="203" name="Google Shape;203;p24"/>
          <p:cNvSpPr txBox="1"/>
          <p:nvPr/>
        </p:nvSpPr>
        <p:spPr>
          <a:xfrm>
            <a:off x="338425" y="3226575"/>
            <a:ext cx="312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2"/>
                </a:solidFill>
                <a:latin typeface="Nunito"/>
                <a:ea typeface="Nunito"/>
                <a:cs typeface="Nunito"/>
                <a:sym typeface="Nunito"/>
              </a:rPr>
              <a:t>Customer </a:t>
            </a:r>
            <a:r>
              <a:rPr lang="en" sz="3500">
                <a:solidFill>
                  <a:schemeClr val="dk2"/>
                </a:solidFill>
                <a:latin typeface="Nunito"/>
                <a:ea typeface="Nunito"/>
                <a:cs typeface="Nunito"/>
                <a:sym typeface="Nunito"/>
              </a:rPr>
              <a:t>Table</a:t>
            </a:r>
            <a:endParaRPr sz="35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385850" y="1383850"/>
            <a:ext cx="6372300" cy="1379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Thanks </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4572000" y="1686150"/>
            <a:ext cx="3763200" cy="17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 Swvl from this link and you</a:t>
            </a:r>
            <a:r>
              <a:rPr lang="en"/>
              <a:t> will </a:t>
            </a:r>
            <a:r>
              <a:rPr lang="en"/>
              <a:t>get 50 L.E. free credit.</a:t>
            </a:r>
            <a:endParaRPr/>
          </a:p>
        </p:txBody>
      </p:sp>
      <p:pic>
        <p:nvPicPr>
          <p:cNvPr id="214" name="Google Shape;214;p26"/>
          <p:cNvPicPr preferRelativeResize="0"/>
          <p:nvPr/>
        </p:nvPicPr>
        <p:blipFill>
          <a:blip r:embed="rId3">
            <a:alphaModFix/>
          </a:blip>
          <a:stretch>
            <a:fillRect/>
          </a:stretch>
        </p:blipFill>
        <p:spPr>
          <a:xfrm>
            <a:off x="536075" y="553788"/>
            <a:ext cx="4035925" cy="403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825650" y="646625"/>
            <a:ext cx="2892600" cy="68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Ahmed Saed</a:t>
            </a:r>
            <a:endParaRPr>
              <a:latin typeface="Comic Sans MS"/>
              <a:ea typeface="Comic Sans MS"/>
              <a:cs typeface="Comic Sans MS"/>
              <a:sym typeface="Comic Sans MS"/>
            </a:endParaRPr>
          </a:p>
        </p:txBody>
      </p:sp>
      <p:pic>
        <p:nvPicPr>
          <p:cNvPr id="135" name="Google Shape;135;p14"/>
          <p:cNvPicPr preferRelativeResize="0"/>
          <p:nvPr/>
        </p:nvPicPr>
        <p:blipFill>
          <a:blip r:embed="rId3">
            <a:alphaModFix/>
          </a:blip>
          <a:stretch>
            <a:fillRect/>
          </a:stretch>
        </p:blipFill>
        <p:spPr>
          <a:xfrm>
            <a:off x="680025" y="420338"/>
            <a:ext cx="1174925" cy="1174925"/>
          </a:xfrm>
          <a:prstGeom prst="rect">
            <a:avLst/>
          </a:prstGeom>
          <a:noFill/>
          <a:ln>
            <a:noFill/>
          </a:ln>
        </p:spPr>
      </p:pic>
      <p:sp>
        <p:nvSpPr>
          <p:cNvPr id="136" name="Google Shape;136;p14"/>
          <p:cNvSpPr txBox="1"/>
          <p:nvPr>
            <p:ph type="title"/>
          </p:nvPr>
        </p:nvSpPr>
        <p:spPr>
          <a:xfrm>
            <a:off x="1825650" y="2204625"/>
            <a:ext cx="4062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Mohamed Sherbiny</a:t>
            </a:r>
            <a:endParaRPr>
              <a:latin typeface="Comic Sans MS"/>
              <a:ea typeface="Comic Sans MS"/>
              <a:cs typeface="Comic Sans MS"/>
              <a:sym typeface="Comic Sans MS"/>
            </a:endParaRPr>
          </a:p>
        </p:txBody>
      </p:sp>
      <p:sp>
        <p:nvSpPr>
          <p:cNvPr id="137" name="Google Shape;137;p14"/>
          <p:cNvSpPr txBox="1"/>
          <p:nvPr>
            <p:ph type="title"/>
          </p:nvPr>
        </p:nvSpPr>
        <p:spPr>
          <a:xfrm>
            <a:off x="1825650" y="3812800"/>
            <a:ext cx="2892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Mahmoud Kolib</a:t>
            </a:r>
            <a:endParaRPr>
              <a:latin typeface="Comic Sans MS"/>
              <a:ea typeface="Comic Sans MS"/>
              <a:cs typeface="Comic Sans MS"/>
              <a:sym typeface="Comic Sans MS"/>
            </a:endParaRPr>
          </a:p>
        </p:txBody>
      </p:sp>
      <p:sp>
        <p:nvSpPr>
          <p:cNvPr id="138" name="Google Shape;138;p14"/>
          <p:cNvSpPr txBox="1"/>
          <p:nvPr>
            <p:ph type="title"/>
          </p:nvPr>
        </p:nvSpPr>
        <p:spPr>
          <a:xfrm>
            <a:off x="4692475" y="1250013"/>
            <a:ext cx="2892600" cy="954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Comic Sans MS"/>
                <a:ea typeface="Comic Sans MS"/>
                <a:cs typeface="Comic Sans MS"/>
                <a:sym typeface="Comic Sans MS"/>
              </a:rPr>
              <a:t>Adham Essam </a:t>
            </a:r>
            <a:endParaRPr>
              <a:latin typeface="Comic Sans MS"/>
              <a:ea typeface="Comic Sans MS"/>
              <a:cs typeface="Comic Sans MS"/>
              <a:sym typeface="Comic Sans MS"/>
            </a:endParaRPr>
          </a:p>
        </p:txBody>
      </p:sp>
      <p:sp>
        <p:nvSpPr>
          <p:cNvPr id="139" name="Google Shape;139;p14"/>
          <p:cNvSpPr txBox="1"/>
          <p:nvPr>
            <p:ph type="title"/>
          </p:nvPr>
        </p:nvSpPr>
        <p:spPr>
          <a:xfrm>
            <a:off x="4692475" y="2997488"/>
            <a:ext cx="2892600" cy="9546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latin typeface="Comic Sans MS"/>
                <a:ea typeface="Comic Sans MS"/>
                <a:cs typeface="Comic Sans MS"/>
                <a:sym typeface="Comic Sans MS"/>
              </a:rPr>
              <a:t>Mazin Mohamed</a:t>
            </a:r>
            <a:endParaRPr>
              <a:latin typeface="Comic Sans MS"/>
              <a:ea typeface="Comic Sans MS"/>
              <a:cs typeface="Comic Sans MS"/>
              <a:sym typeface="Comic Sans MS"/>
            </a:endParaRPr>
          </a:p>
        </p:txBody>
      </p:sp>
      <p:pic>
        <p:nvPicPr>
          <p:cNvPr id="140" name="Google Shape;140;p14"/>
          <p:cNvPicPr preferRelativeResize="0"/>
          <p:nvPr/>
        </p:nvPicPr>
        <p:blipFill>
          <a:blip r:embed="rId4">
            <a:alphaModFix/>
          </a:blip>
          <a:stretch>
            <a:fillRect/>
          </a:stretch>
        </p:blipFill>
        <p:spPr>
          <a:xfrm>
            <a:off x="7585138" y="1139915"/>
            <a:ext cx="1174800" cy="1174800"/>
          </a:xfrm>
          <a:prstGeom prst="ellipse">
            <a:avLst/>
          </a:prstGeom>
          <a:noFill/>
          <a:ln>
            <a:noFill/>
          </a:ln>
        </p:spPr>
      </p:pic>
      <p:pic>
        <p:nvPicPr>
          <p:cNvPr id="141" name="Google Shape;141;p14"/>
          <p:cNvPicPr preferRelativeResize="0"/>
          <p:nvPr/>
        </p:nvPicPr>
        <p:blipFill rotWithShape="1">
          <a:blip r:embed="rId5">
            <a:alphaModFix/>
          </a:blip>
          <a:srcRect b="19912" l="0" r="0" t="4290"/>
          <a:stretch/>
        </p:blipFill>
        <p:spPr>
          <a:xfrm>
            <a:off x="680026" y="2028528"/>
            <a:ext cx="1116300" cy="1130700"/>
          </a:xfrm>
          <a:prstGeom prst="ellipse">
            <a:avLst/>
          </a:prstGeom>
          <a:noFill/>
          <a:ln>
            <a:noFill/>
          </a:ln>
        </p:spPr>
      </p:pic>
      <p:pic>
        <p:nvPicPr>
          <p:cNvPr id="142" name="Google Shape;142;p14"/>
          <p:cNvPicPr preferRelativeResize="0"/>
          <p:nvPr/>
        </p:nvPicPr>
        <p:blipFill rotWithShape="1">
          <a:blip r:embed="rId6">
            <a:alphaModFix/>
          </a:blip>
          <a:srcRect b="14580" l="12823" r="12487" t="8803"/>
          <a:stretch/>
        </p:blipFill>
        <p:spPr>
          <a:xfrm>
            <a:off x="7585150" y="2872250"/>
            <a:ext cx="1174800" cy="1205100"/>
          </a:xfrm>
          <a:prstGeom prst="ellipse">
            <a:avLst/>
          </a:prstGeom>
          <a:noFill/>
          <a:ln>
            <a:noFill/>
          </a:ln>
        </p:spPr>
      </p:pic>
      <p:pic>
        <p:nvPicPr>
          <p:cNvPr id="143" name="Google Shape;143;p14"/>
          <p:cNvPicPr preferRelativeResize="0"/>
          <p:nvPr/>
        </p:nvPicPr>
        <p:blipFill rotWithShape="1">
          <a:blip r:embed="rId7">
            <a:alphaModFix/>
          </a:blip>
          <a:srcRect b="51762" l="21273" r="20041" t="5087"/>
          <a:stretch/>
        </p:blipFill>
        <p:spPr>
          <a:xfrm>
            <a:off x="680025" y="3592475"/>
            <a:ext cx="1116300" cy="1094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a:t>
            </a:r>
            <a:endParaRPr/>
          </a:p>
        </p:txBody>
      </p:sp>
      <p:sp>
        <p:nvSpPr>
          <p:cNvPr id="149" name="Google Shape;149;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What is SWVL?</a:t>
            </a:r>
            <a:endParaRPr sz="2400"/>
          </a:p>
          <a:p>
            <a:pPr indent="-381000" lvl="0" marL="457200" rtl="0" algn="l">
              <a:spcBef>
                <a:spcPts val="0"/>
              </a:spcBef>
              <a:spcAft>
                <a:spcPts val="0"/>
              </a:spcAft>
              <a:buSzPts val="2400"/>
              <a:buChar char="●"/>
            </a:pPr>
            <a:r>
              <a:rPr lang="en" sz="2400"/>
              <a:t>What’s unique about SWVL?</a:t>
            </a:r>
            <a:endParaRPr sz="2400"/>
          </a:p>
          <a:p>
            <a:pPr indent="-381000" lvl="0" marL="457200" rtl="0" algn="l">
              <a:spcBef>
                <a:spcPts val="0"/>
              </a:spcBef>
              <a:spcAft>
                <a:spcPts val="0"/>
              </a:spcAft>
              <a:buSzPts val="2400"/>
              <a:buChar char="●"/>
            </a:pPr>
            <a:r>
              <a:rPr lang="en" sz="2400"/>
              <a:t>How does SWVL operate?</a:t>
            </a:r>
            <a:endParaRPr sz="2400"/>
          </a:p>
          <a:p>
            <a:pPr indent="-381000" lvl="0" marL="457200" rtl="0" algn="l">
              <a:spcBef>
                <a:spcPts val="0"/>
              </a:spcBef>
              <a:spcAft>
                <a:spcPts val="0"/>
              </a:spcAft>
              <a:buSzPts val="2400"/>
              <a:buChar char="●"/>
            </a:pPr>
            <a:r>
              <a:rPr lang="en" sz="2400"/>
              <a:t>Database &amp; Entity Relation Diagram.</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819150" y="845600"/>
            <a:ext cx="7505700" cy="67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SWVL?</a:t>
            </a:r>
            <a:endParaRPr/>
          </a:p>
        </p:txBody>
      </p:sp>
      <p:sp>
        <p:nvSpPr>
          <p:cNvPr id="155" name="Google Shape;155;p16"/>
          <p:cNvSpPr txBox="1"/>
          <p:nvPr>
            <p:ph idx="1" type="body"/>
          </p:nvPr>
        </p:nvSpPr>
        <p:spPr>
          <a:xfrm>
            <a:off x="819150" y="1525375"/>
            <a:ext cx="7505700" cy="261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Swvl was co-founded in Egypt in April 2017 by Mostafa</a:t>
            </a:r>
            <a:r>
              <a:rPr lang="en" sz="1600"/>
              <a:t> Kandi</a:t>
            </a:r>
            <a:r>
              <a:rPr lang="en" sz="1600"/>
              <a:t>l. Swvl began developing an app to address traffic congestion in Cairo, but then switched to developing it as a platform for booking cheap bus trips in the city. </a:t>
            </a:r>
            <a:endParaRPr sz="1600"/>
          </a:p>
          <a:p>
            <a:pPr indent="0" lvl="0" marL="0" rtl="0" algn="l">
              <a:spcBef>
                <a:spcPts val="1200"/>
              </a:spcBef>
              <a:spcAft>
                <a:spcPts val="1200"/>
              </a:spcAft>
              <a:buNone/>
            </a:pPr>
            <a:r>
              <a:rPr lang="en" sz="1600"/>
              <a:t>Swvl provides ride-hailing services with a focus on mass transit. The company’s proprietary algorithm uses the passenger’s location and destination to calculate the quickest trip time. The technology also allows for more efficiency than public transportation, which results in lower emissions. (Swvl claims it has prevented over 240 million pounds of carbon emission since inception)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unique about SWVL?</a:t>
            </a:r>
            <a:endParaRPr/>
          </a:p>
        </p:txBody>
      </p:sp>
      <p:sp>
        <p:nvSpPr>
          <p:cNvPr id="161" name="Google Shape;161;p17"/>
          <p:cNvSpPr txBox="1"/>
          <p:nvPr>
            <p:ph idx="1" type="body"/>
          </p:nvPr>
        </p:nvSpPr>
        <p:spPr>
          <a:xfrm>
            <a:off x="819150" y="1683800"/>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Picking the most convenient routes SWVL provides users with the most convenient routes for them in terms of time and distance. </a:t>
            </a:r>
            <a:endParaRPr sz="1600"/>
          </a:p>
          <a:p>
            <a:pPr indent="-330200" lvl="0" marL="457200" rtl="0" algn="l">
              <a:spcBef>
                <a:spcPts val="0"/>
              </a:spcBef>
              <a:spcAft>
                <a:spcPts val="0"/>
              </a:spcAft>
              <a:buSzPts val="1600"/>
              <a:buChar char="●"/>
            </a:pPr>
            <a:r>
              <a:rPr lang="en" sz="1600"/>
              <a:t>Easy payment; users pay for SWVL through a simple click on the app.</a:t>
            </a:r>
            <a:endParaRPr sz="1600"/>
          </a:p>
          <a:p>
            <a:pPr indent="-330200" lvl="0" marL="457200" rtl="0" algn="l">
              <a:spcBef>
                <a:spcPts val="0"/>
              </a:spcBef>
              <a:spcAft>
                <a:spcPts val="0"/>
              </a:spcAft>
              <a:buSzPts val="1600"/>
              <a:buChar char="●"/>
            </a:pPr>
            <a:r>
              <a:rPr lang="en" sz="1600"/>
              <a:t>Tracking SWVL bus trips through the app; users can view and track SWVL buses in real-time.</a:t>
            </a:r>
            <a:endParaRPr sz="1600"/>
          </a:p>
          <a:p>
            <a:pPr indent="-330200" lvl="0" marL="457200" rtl="0" algn="l">
              <a:spcBef>
                <a:spcPts val="0"/>
              </a:spcBef>
              <a:spcAft>
                <a:spcPts val="0"/>
              </a:spcAft>
              <a:buSzPts val="1600"/>
              <a:buChar char="●"/>
            </a:pPr>
            <a:r>
              <a:rPr lang="en" sz="1600"/>
              <a:t>High Quality meets Low Prices SWVL  provides comfortable seats and transportation conditions at 50% to 80% cheaper prices than the rest of on-demand services.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SWVL operate?</a:t>
            </a:r>
            <a:endParaRPr/>
          </a:p>
        </p:txBody>
      </p:sp>
      <p:sp>
        <p:nvSpPr>
          <p:cNvPr id="167" name="Google Shape;167;p18"/>
          <p:cNvSpPr txBox="1"/>
          <p:nvPr>
            <p:ph idx="1" type="body"/>
          </p:nvPr>
        </p:nvSpPr>
        <p:spPr>
          <a:xfrm>
            <a:off x="819150" y="1600075"/>
            <a:ext cx="7505700" cy="2762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600"/>
              <a:t>It was important to generate demand with the lowest possible budget. By combining the power of Google Analytics with BigQuery, Data Studio and Firebase, the team made intelligent use of digital information to get the very best performance.</a:t>
            </a:r>
            <a:endParaRPr sz="1600"/>
          </a:p>
          <a:p>
            <a:pPr indent="0" lvl="0" marL="0" rtl="0" algn="l">
              <a:spcBef>
                <a:spcPts val="1200"/>
              </a:spcBef>
              <a:spcAft>
                <a:spcPts val="0"/>
              </a:spcAft>
              <a:buNone/>
            </a:pPr>
            <a:r>
              <a:rPr lang="en" sz="1600"/>
              <a:t>SWVL segmented the audience by demographic, location and operating system in order to drive the highest conversion rates with the lowest cost. SWVL’s targeting quality then helped the team optimize the cost of in-app actions. </a:t>
            </a:r>
            <a:endParaRPr sz="1600"/>
          </a:p>
          <a:p>
            <a:pPr indent="0" lvl="0" marL="0" rtl="0" algn="l">
              <a:spcBef>
                <a:spcPts val="1200"/>
              </a:spcBef>
              <a:spcAft>
                <a:spcPts val="1200"/>
              </a:spcAft>
              <a:buNone/>
            </a:pPr>
            <a:r>
              <a:rPr lang="en" sz="1600"/>
              <a:t>SWVL’s strategy has enabled the startup to achieve a 90% growth in customer acquisition with higher quality of sales.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506500" y="152400"/>
            <a:ext cx="8131011"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0"/>
          <p:cNvPicPr preferRelativeResize="0"/>
          <p:nvPr/>
        </p:nvPicPr>
        <p:blipFill>
          <a:blip r:embed="rId3">
            <a:alphaModFix/>
          </a:blip>
          <a:stretch>
            <a:fillRect/>
          </a:stretch>
        </p:blipFill>
        <p:spPr>
          <a:xfrm>
            <a:off x="152400" y="576400"/>
            <a:ext cx="8839199" cy="39906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1802863" y="152400"/>
            <a:ext cx="553827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